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0" r:id="rId2"/>
    <p:sldId id="267" r:id="rId3"/>
    <p:sldId id="269" r:id="rId4"/>
    <p:sldId id="270" r:id="rId5"/>
    <p:sldId id="271" r:id="rId6"/>
    <p:sldId id="272" r:id="rId7"/>
    <p:sldId id="273" r:id="rId8"/>
    <p:sldId id="263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9805" autoAdjust="0"/>
  </p:normalViewPr>
  <p:slideViewPr>
    <p:cSldViewPr snapToGrid="0" snapToObjects="1">
      <p:cViewPr>
        <p:scale>
          <a:sx n="100" d="100"/>
          <a:sy n="100" d="100"/>
        </p:scale>
        <p:origin x="-96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A7202-6613-A84C-833C-339CD09EE826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1EA8A-94D4-EA44-926C-0AC9BBCA1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35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AEDB5-CDFF-4BE0-9C8B-0622614FDFC2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69053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AEDB5-CDFF-4BE0-9C8B-0622614FDFC2}" type="slidenum">
              <a:rPr lang="x-none" smtClean="0"/>
              <a:t>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34195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AEDB5-CDFF-4BE0-9C8B-0622614FDFC2}" type="slidenum">
              <a:rPr lang="x-none" smtClean="0"/>
              <a:t>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66474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AEDB5-CDFF-4BE0-9C8B-0622614FDFC2}" type="slidenum">
              <a:rPr lang="x-none" smtClean="0"/>
              <a:t>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65629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AEDB5-CDFF-4BE0-9C8B-0622614FDFC2}" type="slidenum">
              <a:rPr lang="x-none" smtClean="0"/>
              <a:t>5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19751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AEDB5-CDFF-4BE0-9C8B-0622614FDFC2}" type="slidenum">
              <a:rPr lang="x-none" smtClean="0"/>
              <a:t>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42667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AEDB5-CDFF-4BE0-9C8B-0622614FDFC2}" type="slidenum">
              <a:rPr lang="x-none" smtClean="0"/>
              <a:t>7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26313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AEDB5-CDFF-4BE0-9C8B-0622614FDFC2}" type="slidenum">
              <a:rPr lang="x-none" smtClean="0"/>
              <a:t>8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528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AEDB5-CDFF-4BE0-9C8B-0622614FDFC2}" type="slidenum">
              <a:rPr lang="x-none" smtClean="0"/>
              <a:t>9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30942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9131-6FA7-D54A-A4D0-FC26DE18367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A148-E01D-8243-BA73-97DDE4FC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562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9131-6FA7-D54A-A4D0-FC26DE18367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A148-E01D-8243-BA73-97DDE4FC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82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9131-6FA7-D54A-A4D0-FC26DE18367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A148-E01D-8243-BA73-97DDE4FC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798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9131-6FA7-D54A-A4D0-FC26DE18367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A148-E01D-8243-BA73-97DDE4FC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62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9131-6FA7-D54A-A4D0-FC26DE18367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A148-E01D-8243-BA73-97DDE4FC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09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9131-6FA7-D54A-A4D0-FC26DE18367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A148-E01D-8243-BA73-97DDE4FC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9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9131-6FA7-D54A-A4D0-FC26DE18367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A148-E01D-8243-BA73-97DDE4FC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98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9131-6FA7-D54A-A4D0-FC26DE18367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A148-E01D-8243-BA73-97DDE4FC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7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9131-6FA7-D54A-A4D0-FC26DE18367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A148-E01D-8243-BA73-97DDE4FC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6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9131-6FA7-D54A-A4D0-FC26DE18367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A148-E01D-8243-BA73-97DDE4FC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9131-6FA7-D54A-A4D0-FC26DE18367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A148-E01D-8243-BA73-97DDE4FC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6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B9131-6FA7-D54A-A4D0-FC26DE183679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BA148-E01D-8243-BA73-97DDE4FC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88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qu.edu.sa/fameds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6-01-25 at 10.52.0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39138"/>
            <a:ext cx="8915400" cy="96521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775949"/>
            <a:ext cx="8915400" cy="75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ar-S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لائحة الدراسة والاختبارات </a:t>
            </a:r>
            <a:r>
              <a:rPr lang="ar-S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بكلية </a:t>
            </a:r>
            <a:r>
              <a:rPr lang="ar-S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العلوم </a:t>
            </a:r>
            <a:r>
              <a:rPr lang="ar-S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الطبية التطبيقية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7" name="Picture 6" descr="Screen Shot 2016-01-25 at 11.00.46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888" y="3025317"/>
            <a:ext cx="8001000" cy="75948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048656" y="3182589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lang="en-US" sz="2400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pic>
        <p:nvPicPr>
          <p:cNvPr id="10" name="Picture 9" descr="Screen Shot 2016-01-25 at 11.05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6635359"/>
            <a:ext cx="8915400" cy="26113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085560" y="6340263"/>
            <a:ext cx="3024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Sunday 25</a:t>
            </a:r>
            <a:r>
              <a:rPr lang="en-GB" i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GB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September 2016</a:t>
            </a:r>
            <a:endParaRPr lang="en-GB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-1"/>
            <a:ext cx="9143999" cy="313765"/>
          </a:xfrm>
          <a:prstGeom prst="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800000"/>
                </a:solidFill>
              </a:rPr>
              <a:t>FAMS Academic office	</a:t>
            </a:r>
            <a:r>
              <a:rPr lang="ar-SA" sz="2000" b="1" dirty="0" smtClean="0">
                <a:solidFill>
                  <a:srgbClr val="800000"/>
                </a:solidFill>
              </a:rPr>
              <a:t>المكتب الأكاديمي 	</a:t>
            </a:r>
            <a:endParaRPr lang="en-US" sz="2000" b="1" dirty="0">
              <a:solidFill>
                <a:srgbClr val="800000"/>
              </a:solidFill>
            </a:endParaRPr>
          </a:p>
        </p:txBody>
      </p:sp>
      <p:pic>
        <p:nvPicPr>
          <p:cNvPr id="15" name="Picture 14" descr="UQU-LOGO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53656" cy="1038661"/>
          </a:xfrm>
          <a:prstGeom prst="rect">
            <a:avLst/>
          </a:prstGeom>
          <a:ln>
            <a:solidFill>
              <a:srgbClr val="800000"/>
            </a:solidFill>
          </a:ln>
        </p:spPr>
      </p:pic>
      <p:pic>
        <p:nvPicPr>
          <p:cNvPr id="19" name="Picture 18" descr="Screen Shot 2016-04-10 at 9.37.14 P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0345" y="0"/>
            <a:ext cx="1453656" cy="1038661"/>
          </a:xfrm>
          <a:prstGeom prst="rect">
            <a:avLst/>
          </a:prstGeom>
          <a:ln>
            <a:solidFill>
              <a:srgbClr val="800000"/>
            </a:solidFill>
          </a:ln>
        </p:spPr>
      </p:pic>
      <p:sp>
        <p:nvSpPr>
          <p:cNvPr id="11" name="Rectangle 5"/>
          <p:cNvSpPr/>
          <p:nvPr/>
        </p:nvSpPr>
        <p:spPr>
          <a:xfrm>
            <a:off x="590956" y="3051400"/>
            <a:ext cx="8915400" cy="604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ar-S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لائحة حقوق وواجبات الطالب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26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25239" y="-1"/>
            <a:ext cx="6839048" cy="313765"/>
          </a:xfrm>
          <a:prstGeom prst="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800000"/>
                </a:solidFill>
              </a:rPr>
              <a:t>FAMS Academic office 	</a:t>
            </a:r>
            <a:r>
              <a:rPr lang="ar-SA" sz="2000" b="1" dirty="0" smtClean="0">
                <a:solidFill>
                  <a:srgbClr val="800000"/>
                </a:solidFill>
              </a:rPr>
              <a:t>المكتب الاكاديمي</a:t>
            </a:r>
            <a:endParaRPr lang="en-US" sz="2000" b="1" dirty="0">
              <a:solidFill>
                <a:srgbClr val="800000"/>
              </a:solidFill>
            </a:endParaRPr>
          </a:p>
        </p:txBody>
      </p:sp>
      <p:pic>
        <p:nvPicPr>
          <p:cNvPr id="5" name="Picture 4" descr="Screen Shot 2016-01-25 at 10.52.0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844" y="492384"/>
            <a:ext cx="7363060" cy="63304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981923" y="442940"/>
            <a:ext cx="6114408" cy="678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30000"/>
              </a:lnSpc>
            </a:pPr>
            <a:r>
              <a:rPr lang="x-none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الغياب والحرمان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 descr="Screen Shot 2016-01-25 at 11.05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6635359"/>
            <a:ext cx="8915400" cy="261132"/>
          </a:xfrm>
          <a:prstGeom prst="rect">
            <a:avLst/>
          </a:prstGeom>
        </p:spPr>
      </p:pic>
      <p:pic>
        <p:nvPicPr>
          <p:cNvPr id="11" name="Picture 10" descr="Screen Shot 2016-04-10 at 9.37.14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6" y="4085"/>
            <a:ext cx="1453656" cy="1038661"/>
          </a:xfrm>
          <a:prstGeom prst="rect">
            <a:avLst/>
          </a:prstGeom>
          <a:ln>
            <a:solidFill>
              <a:srgbClr val="800000"/>
            </a:solidFill>
          </a:ln>
        </p:spPr>
      </p:pic>
      <p:sp>
        <p:nvSpPr>
          <p:cNvPr id="4" name="Rounded Rectangle 3"/>
          <p:cNvSpPr/>
          <p:nvPr/>
        </p:nvSpPr>
        <p:spPr>
          <a:xfrm>
            <a:off x="2915837" y="1255060"/>
            <a:ext cx="2800312" cy="52294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x-none" sz="2800" b="1" dirty="0" smtClean="0">
                <a:solidFill>
                  <a:schemeClr val="accent3">
                    <a:lumMod val="75000"/>
                  </a:schemeClr>
                </a:solidFill>
              </a:rPr>
              <a:t>الغياب</a:t>
            </a:r>
            <a:r>
              <a:rPr lang="en-GB" sz="2800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  <a:r>
              <a:rPr lang="en-GB" sz="2800" dirty="0" smtClean="0">
                <a:solidFill>
                  <a:schemeClr val="accent3">
                    <a:lumMod val="75000"/>
                  </a:schemeClr>
                </a:solidFill>
                <a:latin typeface="Times New Roman"/>
                <a:cs typeface="Times New Roman"/>
              </a:rPr>
              <a:t>Absence</a:t>
            </a:r>
            <a:endParaRPr lang="x-none" sz="2800" dirty="0">
              <a:solidFill>
                <a:schemeClr val="accent3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3" name="رابط مستقيم 9"/>
          <p:cNvCxnSpPr/>
          <p:nvPr/>
        </p:nvCxnSpPr>
        <p:spPr>
          <a:xfrm>
            <a:off x="4598848" y="1782977"/>
            <a:ext cx="0" cy="18819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رابط مستقيم 9"/>
          <p:cNvCxnSpPr/>
          <p:nvPr/>
        </p:nvCxnSpPr>
        <p:spPr>
          <a:xfrm>
            <a:off x="6638408" y="1988682"/>
            <a:ext cx="0" cy="17108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رابط مستقيم 9"/>
          <p:cNvCxnSpPr/>
          <p:nvPr/>
        </p:nvCxnSpPr>
        <p:spPr>
          <a:xfrm>
            <a:off x="4050164" y="1784164"/>
            <a:ext cx="0" cy="18819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رابط مستقيم 9"/>
          <p:cNvCxnSpPr/>
          <p:nvPr/>
        </p:nvCxnSpPr>
        <p:spPr>
          <a:xfrm rot="5400000">
            <a:off x="3039398" y="958621"/>
            <a:ext cx="0" cy="203903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رابط مستقيم 9"/>
          <p:cNvCxnSpPr/>
          <p:nvPr/>
        </p:nvCxnSpPr>
        <p:spPr>
          <a:xfrm>
            <a:off x="2019880" y="1988682"/>
            <a:ext cx="0" cy="17108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5064363" y="2196439"/>
            <a:ext cx="3139048" cy="725375"/>
          </a:xfrm>
          <a:prstGeom prst="roundRect">
            <a:avLst/>
          </a:prstGeom>
          <a:ln w="28575" cmpd="sng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rIns="0" bIns="0" rtlCol="0" anchor="ctr">
            <a:normAutofit/>
          </a:bodyPr>
          <a:lstStyle/>
          <a:p>
            <a:pPr lvl="1" algn="ctr" rtl="1">
              <a:buClr>
                <a:schemeClr val="accent5">
                  <a:lumMod val="75000"/>
                </a:schemeClr>
              </a:buClr>
            </a:pPr>
            <a:endParaRPr lang="x-none" sz="2000" dirty="0"/>
          </a:p>
        </p:txBody>
      </p:sp>
      <p:sp>
        <p:nvSpPr>
          <p:cNvPr id="20" name="Rectangle 19"/>
          <p:cNvSpPr/>
          <p:nvPr/>
        </p:nvSpPr>
        <p:spPr>
          <a:xfrm>
            <a:off x="5382052" y="2182255"/>
            <a:ext cx="29070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 rtl="1">
              <a:buClr>
                <a:schemeClr val="accent5">
                  <a:lumMod val="75000"/>
                </a:schemeClr>
              </a:buClr>
            </a:pPr>
            <a:r>
              <a:rPr lang="x-none" sz="2000" b="1" dirty="0">
                <a:solidFill>
                  <a:schemeClr val="accent6">
                    <a:lumMod val="75000"/>
                  </a:schemeClr>
                </a:solidFill>
              </a:rPr>
              <a:t>لا تحسم </a:t>
            </a:r>
            <a:r>
              <a:rPr lang="x-none" sz="2000" b="1" dirty="0" smtClean="0">
                <a:solidFill>
                  <a:schemeClr val="accent6">
                    <a:lumMod val="75000"/>
                  </a:schemeClr>
                </a:solidFill>
              </a:rPr>
              <a:t>الدرجات </a:t>
            </a:r>
            <a:r>
              <a:rPr lang="x-none" sz="2000" b="1" dirty="0">
                <a:solidFill>
                  <a:schemeClr val="accent6">
                    <a:lumMod val="75000"/>
                  </a:schemeClr>
                </a:solidFill>
              </a:rPr>
              <a:t>على غياب </a:t>
            </a:r>
            <a:r>
              <a:rPr lang="x-none" sz="2000" b="1" dirty="0" smtClean="0">
                <a:solidFill>
                  <a:schemeClr val="accent6">
                    <a:lumMod val="75000"/>
                  </a:schemeClr>
                </a:solidFill>
              </a:rPr>
              <a:t>الطالب</a:t>
            </a:r>
            <a:endParaRPr lang="en-GB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algn="ctr" rtl="1">
              <a:buClr>
                <a:schemeClr val="accent5">
                  <a:lumMod val="75000"/>
                </a:schemeClr>
              </a:buClr>
            </a:pP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No negative marking</a:t>
            </a:r>
            <a:endParaRPr lang="x-none" sz="2000" b="1" dirty="0">
              <a:solidFill>
                <a:schemeClr val="accent6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50356" y="2186670"/>
            <a:ext cx="3139048" cy="725375"/>
          </a:xfrm>
          <a:prstGeom prst="roundRect">
            <a:avLst/>
          </a:prstGeom>
          <a:ln w="28575" cmpd="sng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rIns="0" bIns="0" rtlCol="0" anchor="ctr">
            <a:normAutofit/>
          </a:bodyPr>
          <a:lstStyle/>
          <a:p>
            <a:pPr lvl="1" algn="ctr" rtl="1">
              <a:buClr>
                <a:schemeClr val="accent5">
                  <a:lumMod val="75000"/>
                </a:schemeClr>
              </a:buClr>
            </a:pPr>
            <a:endParaRPr lang="x-none" sz="2000" dirty="0"/>
          </a:p>
        </p:txBody>
      </p:sp>
      <p:sp>
        <p:nvSpPr>
          <p:cNvPr id="23" name="Rectangle 22"/>
          <p:cNvSpPr/>
          <p:nvPr/>
        </p:nvSpPr>
        <p:spPr>
          <a:xfrm>
            <a:off x="749958" y="2186670"/>
            <a:ext cx="29970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 rtl="1">
              <a:buClr>
                <a:schemeClr val="accent5">
                  <a:lumMod val="75000"/>
                </a:schemeClr>
              </a:buClr>
            </a:pPr>
            <a:r>
              <a:rPr lang="x-none" sz="2000" b="1" dirty="0">
                <a:solidFill>
                  <a:schemeClr val="accent6">
                    <a:lumMod val="75000"/>
                  </a:schemeClr>
                </a:solidFill>
              </a:rPr>
              <a:t>الغياب بعذر او بدون عذر يعتبر </a:t>
            </a:r>
            <a:r>
              <a:rPr lang="x-none" sz="2000" b="1" dirty="0" smtClean="0">
                <a:solidFill>
                  <a:schemeClr val="accent6">
                    <a:lumMod val="75000"/>
                  </a:schemeClr>
                </a:solidFill>
              </a:rPr>
              <a:t>غياب</a:t>
            </a:r>
            <a:endParaRPr lang="en-GB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algn="ctr" rtl="1">
              <a:buClr>
                <a:schemeClr val="accent5">
                  <a:lumMod val="75000"/>
                </a:schemeClr>
              </a:buClr>
            </a:pP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with/without excuse</a:t>
            </a:r>
            <a:endParaRPr lang="x-none" sz="2000" b="1" dirty="0">
              <a:solidFill>
                <a:schemeClr val="accent6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902311" y="3787695"/>
            <a:ext cx="2800312" cy="522941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x-none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الحرمان</a:t>
            </a:r>
            <a:r>
              <a:rPr lang="en-GB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en-GB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Denial</a:t>
            </a:r>
            <a:endParaRPr lang="x-none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33" name="رابط مستقيم 9"/>
          <p:cNvCxnSpPr/>
          <p:nvPr/>
        </p:nvCxnSpPr>
        <p:spPr>
          <a:xfrm rot="5400000">
            <a:off x="5618367" y="974172"/>
            <a:ext cx="0" cy="203903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3639422" y="4322618"/>
            <a:ext cx="1398542" cy="1582609"/>
            <a:chOff x="3639422" y="3761215"/>
            <a:chExt cx="1398542" cy="2278335"/>
          </a:xfrm>
        </p:grpSpPr>
        <p:cxnSp>
          <p:nvCxnSpPr>
            <p:cNvPr id="37" name="رابط مستقيم 9"/>
            <p:cNvCxnSpPr/>
            <p:nvPr/>
          </p:nvCxnSpPr>
          <p:spPr>
            <a:xfrm>
              <a:off x="4302975" y="3761215"/>
              <a:ext cx="0" cy="179813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رابط مستقيم 12"/>
            <p:cNvCxnSpPr/>
            <p:nvPr/>
          </p:nvCxnSpPr>
          <p:spPr>
            <a:xfrm rot="5400000">
              <a:off x="4325063" y="5067218"/>
              <a:ext cx="0" cy="1015003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رابط مستقيم 13"/>
            <p:cNvCxnSpPr/>
            <p:nvPr/>
          </p:nvCxnSpPr>
          <p:spPr>
            <a:xfrm>
              <a:off x="3820276" y="5156273"/>
              <a:ext cx="0" cy="83884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رابط مستقيم 15"/>
            <p:cNvCxnSpPr/>
            <p:nvPr/>
          </p:nvCxnSpPr>
          <p:spPr>
            <a:xfrm rot="5400000">
              <a:off x="3730701" y="5048018"/>
              <a:ext cx="0" cy="182557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رابط مستقيم 16"/>
            <p:cNvCxnSpPr/>
            <p:nvPr/>
          </p:nvCxnSpPr>
          <p:spPr>
            <a:xfrm rot="5400000">
              <a:off x="3733562" y="5906558"/>
              <a:ext cx="0" cy="182557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رابط مستقيم 21"/>
            <p:cNvCxnSpPr/>
            <p:nvPr/>
          </p:nvCxnSpPr>
          <p:spPr>
            <a:xfrm flipH="1">
              <a:off x="4846460" y="5115512"/>
              <a:ext cx="0" cy="92273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رابط مستقيم 22"/>
            <p:cNvCxnSpPr/>
            <p:nvPr/>
          </p:nvCxnSpPr>
          <p:spPr>
            <a:xfrm rot="16200000" flipH="1">
              <a:off x="4946426" y="5035450"/>
              <a:ext cx="0" cy="182557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رابط مستقيم 23"/>
            <p:cNvCxnSpPr/>
            <p:nvPr/>
          </p:nvCxnSpPr>
          <p:spPr>
            <a:xfrm rot="16200000" flipH="1">
              <a:off x="4946686" y="5948271"/>
              <a:ext cx="0" cy="182557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5037965" y="4686429"/>
            <a:ext cx="3340663" cy="725375"/>
            <a:chOff x="5064363" y="2196439"/>
            <a:chExt cx="3340663" cy="725375"/>
          </a:xfrm>
        </p:grpSpPr>
        <p:sp>
          <p:nvSpPr>
            <p:cNvPr id="49" name="Rounded Rectangle 48"/>
            <p:cNvSpPr/>
            <p:nvPr/>
          </p:nvSpPr>
          <p:spPr>
            <a:xfrm>
              <a:off x="5064363" y="2196439"/>
              <a:ext cx="3139048" cy="725375"/>
            </a:xfrm>
            <a:prstGeom prst="roundRect">
              <a:avLst/>
            </a:prstGeom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0" rIns="0" bIns="0" rtlCol="0" anchor="ctr">
              <a:normAutofit/>
            </a:bodyPr>
            <a:lstStyle/>
            <a:p>
              <a:pPr lvl="1" algn="ctr" rtl="1">
                <a:buClr>
                  <a:schemeClr val="accent5">
                    <a:lumMod val="75000"/>
                  </a:schemeClr>
                </a:buClr>
              </a:pPr>
              <a:endParaRPr lang="x-none" sz="20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286865" y="2203037"/>
              <a:ext cx="3118161" cy="6771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 algn="ctr" rtl="1">
                <a:buClr>
                  <a:schemeClr val="accent5">
                    <a:lumMod val="75000"/>
                  </a:schemeClr>
                </a:buClr>
              </a:pPr>
              <a:r>
                <a:rPr lang="x-none" sz="1900" b="1" dirty="0">
                  <a:solidFill>
                    <a:srgbClr val="800000"/>
                  </a:solidFill>
                </a:rPr>
                <a:t>تجاوز نسبة غياب الطالب 25% </a:t>
              </a:r>
            </a:p>
            <a:p>
              <a:pPr lvl="1" algn="ctr" rtl="1">
                <a:buClr>
                  <a:schemeClr val="accent5">
                    <a:lumMod val="75000"/>
                  </a:schemeClr>
                </a:buClr>
              </a:pPr>
              <a:r>
                <a:rPr lang="en-GB" sz="1900" b="1" dirty="0">
                  <a:solidFill>
                    <a:srgbClr val="800000"/>
                  </a:solidFill>
                </a:rPr>
                <a:t>Absence exceeded 25%</a:t>
              </a:r>
              <a:endParaRPr lang="x-none" sz="1900" b="1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965577" y="5586008"/>
            <a:ext cx="3733715" cy="739559"/>
            <a:chOff x="4979089" y="2182255"/>
            <a:chExt cx="3733715" cy="739559"/>
          </a:xfrm>
        </p:grpSpPr>
        <p:sp>
          <p:nvSpPr>
            <p:cNvPr id="52" name="Rounded Rectangle 51"/>
            <p:cNvSpPr/>
            <p:nvPr/>
          </p:nvSpPr>
          <p:spPr>
            <a:xfrm>
              <a:off x="5064363" y="2196439"/>
              <a:ext cx="3139048" cy="725375"/>
            </a:xfrm>
            <a:prstGeom prst="roundRect">
              <a:avLst/>
            </a:prstGeom>
            <a:ln w="28575" cmpd="sng">
              <a:solidFill>
                <a:srgbClr val="4F62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lIns="0" rIns="0" bIns="0" rtlCol="0" anchor="ctr">
              <a:normAutofit/>
            </a:bodyPr>
            <a:lstStyle/>
            <a:p>
              <a:pPr lvl="1" algn="ctr" rtl="1">
                <a:buClr>
                  <a:schemeClr val="accent5">
                    <a:lumMod val="75000"/>
                  </a:schemeClr>
                </a:buClr>
              </a:pPr>
              <a:endParaRPr lang="x-none" sz="2000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979089" y="2182255"/>
              <a:ext cx="3733715" cy="6924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 algn="ctr" rtl="1">
                <a:buClr>
                  <a:schemeClr val="accent5">
                    <a:lumMod val="75000"/>
                  </a:schemeClr>
                </a:buClr>
              </a:pPr>
              <a:r>
                <a:rPr lang="x-none" sz="1900" b="1" dirty="0">
                  <a:solidFill>
                    <a:srgbClr val="800000"/>
                  </a:solidFill>
                </a:rPr>
                <a:t>اشعار الطالب بحرمانه من دراسة المقرر</a:t>
              </a:r>
            </a:p>
            <a:p>
              <a:pPr lvl="1" algn="ctr" rtl="1">
                <a:buClr>
                  <a:schemeClr val="accent5">
                    <a:lumMod val="75000"/>
                  </a:schemeClr>
                </a:buClr>
              </a:pPr>
              <a:r>
                <a:rPr lang="en-GB" sz="1900" b="1" dirty="0" smtClean="0">
                  <a:solidFill>
                    <a:srgbClr val="800000"/>
                  </a:solidFill>
                  <a:latin typeface="Times New Roman"/>
                  <a:cs typeface="Times New Roman"/>
                </a:rPr>
                <a:t>Notify student in advance</a:t>
              </a:r>
              <a:endParaRPr lang="x-none" sz="1900" b="1" dirty="0">
                <a:solidFill>
                  <a:srgbClr val="8000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471050" y="4703405"/>
            <a:ext cx="3162330" cy="725375"/>
            <a:chOff x="5041081" y="2196439"/>
            <a:chExt cx="3162330" cy="725375"/>
          </a:xfrm>
        </p:grpSpPr>
        <p:sp>
          <p:nvSpPr>
            <p:cNvPr id="55" name="Rounded Rectangle 54"/>
            <p:cNvSpPr/>
            <p:nvPr/>
          </p:nvSpPr>
          <p:spPr>
            <a:xfrm>
              <a:off x="5064363" y="2196439"/>
              <a:ext cx="3139048" cy="725375"/>
            </a:xfrm>
            <a:prstGeom prst="roundRect">
              <a:avLst/>
            </a:prstGeom>
            <a:ln w="28575" cmpd="sng">
              <a:solidFill>
                <a:srgbClr val="4F62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lIns="0" rIns="0" bIns="0" rtlCol="0" anchor="ctr">
              <a:normAutofit/>
            </a:bodyPr>
            <a:lstStyle/>
            <a:p>
              <a:pPr lvl="1" algn="ctr" rtl="1">
                <a:buClr>
                  <a:schemeClr val="accent5">
                    <a:lumMod val="75000"/>
                  </a:schemeClr>
                </a:buClr>
              </a:pPr>
              <a:endParaRPr lang="x-none" sz="20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041081" y="2223819"/>
              <a:ext cx="3119382" cy="6309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x-none" sz="2000" b="1" dirty="0">
                  <a:solidFill>
                    <a:srgbClr val="800000"/>
                  </a:solidFill>
                </a:rPr>
                <a:t>رفع الحرمان بموافقة مجلس الكلية </a:t>
              </a:r>
              <a:endParaRPr lang="en-GB" sz="2000" b="1" dirty="0" smtClean="0">
                <a:solidFill>
                  <a:srgbClr val="800000"/>
                </a:solidFill>
              </a:endParaRPr>
            </a:p>
            <a:p>
              <a:pPr algn="ctr"/>
              <a:r>
                <a:rPr lang="en-GB" sz="1500" b="1" dirty="0" smtClean="0">
                  <a:solidFill>
                    <a:srgbClr val="800000"/>
                  </a:solidFill>
                </a:rPr>
                <a:t>FAMS council right to deny exclusion </a:t>
              </a:r>
              <a:endParaRPr lang="en-US" sz="1500" b="1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500374" y="5573172"/>
            <a:ext cx="3276536" cy="739559"/>
            <a:chOff x="5064363" y="2182255"/>
            <a:chExt cx="3276536" cy="739559"/>
          </a:xfrm>
        </p:grpSpPr>
        <p:sp>
          <p:nvSpPr>
            <p:cNvPr id="58" name="Rounded Rectangle 57"/>
            <p:cNvSpPr/>
            <p:nvPr/>
          </p:nvSpPr>
          <p:spPr>
            <a:xfrm>
              <a:off x="5064363" y="2196439"/>
              <a:ext cx="3139048" cy="725375"/>
            </a:xfrm>
            <a:prstGeom prst="roundRect">
              <a:avLst/>
            </a:prstGeom>
            <a:ln w="28575" cmpd="sng">
              <a:solidFill>
                <a:srgbClr val="4F62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lIns="0" rIns="0" bIns="0" rtlCol="0" anchor="ctr">
              <a:normAutofit/>
            </a:bodyPr>
            <a:lstStyle/>
            <a:p>
              <a:pPr lvl="1" algn="ctr" rtl="1">
                <a:buClr>
                  <a:schemeClr val="accent5">
                    <a:lumMod val="75000"/>
                  </a:schemeClr>
                </a:buClr>
              </a:pPr>
              <a:endParaRPr lang="x-none" sz="2000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392556" y="2182255"/>
              <a:ext cx="294834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 algn="ctr" rtl="1">
                <a:buClr>
                  <a:schemeClr val="accent5">
                    <a:lumMod val="75000"/>
                  </a:schemeClr>
                </a:buClr>
              </a:pPr>
              <a:r>
                <a:rPr lang="x-none" sz="2000" b="1" dirty="0" smtClean="0">
                  <a:solidFill>
                    <a:srgbClr val="800000"/>
                  </a:solidFill>
                </a:rPr>
                <a:t>نهائي</a:t>
              </a:r>
              <a:r>
                <a:rPr lang="en-GB" sz="2000" b="1" dirty="0" smtClean="0">
                  <a:solidFill>
                    <a:srgbClr val="800000"/>
                  </a:solidFill>
                </a:rPr>
                <a:t> - </a:t>
              </a:r>
              <a:r>
                <a:rPr lang="x-none" sz="2000" b="1" dirty="0" smtClean="0">
                  <a:solidFill>
                    <a:srgbClr val="800000"/>
                  </a:solidFill>
                </a:rPr>
                <a:t>زيادة نسبة الغياب عن 40%</a:t>
              </a:r>
              <a:endParaRPr lang="en-GB" sz="2000" b="1" dirty="0" smtClean="0">
                <a:solidFill>
                  <a:srgbClr val="800000"/>
                </a:solidFill>
              </a:endParaRPr>
            </a:p>
            <a:p>
              <a:pPr lvl="1" algn="ctr" rtl="1">
                <a:buClr>
                  <a:schemeClr val="accent5">
                    <a:lumMod val="75000"/>
                  </a:schemeClr>
                </a:buClr>
              </a:pPr>
              <a:r>
                <a:rPr lang="en-GB" sz="2000" b="1" dirty="0" smtClean="0">
                  <a:solidFill>
                    <a:srgbClr val="800000"/>
                  </a:solidFill>
                  <a:latin typeface="Times New Roman"/>
                  <a:cs typeface="Times New Roman"/>
                </a:rPr>
                <a:t>Absence exceeded 40%</a:t>
              </a:r>
              <a:endParaRPr lang="x-none" sz="2000" b="1" dirty="0">
                <a:solidFill>
                  <a:srgbClr val="800000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47" name="Rectangle 6"/>
          <p:cNvSpPr/>
          <p:nvPr/>
        </p:nvSpPr>
        <p:spPr>
          <a:xfrm>
            <a:off x="1731548" y="492749"/>
            <a:ext cx="6114408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30000"/>
              </a:lnSpc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Absence &amp; Denial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Rounded Rectangle 29"/>
          <p:cNvSpPr/>
          <p:nvPr/>
        </p:nvSpPr>
        <p:spPr>
          <a:xfrm>
            <a:off x="3360460" y="3152626"/>
            <a:ext cx="1912650" cy="392894"/>
          </a:xfrm>
          <a:prstGeom prst="roundRect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الاعذار الطلابية</a:t>
            </a:r>
            <a:endParaRPr lang="x-none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69" name="رابط مستقيم 9"/>
          <p:cNvCxnSpPr/>
          <p:nvPr/>
        </p:nvCxnSpPr>
        <p:spPr>
          <a:xfrm>
            <a:off x="6650147" y="2942272"/>
            <a:ext cx="0" cy="403415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4" name="رابط مستقيم 9"/>
          <p:cNvCxnSpPr/>
          <p:nvPr/>
        </p:nvCxnSpPr>
        <p:spPr>
          <a:xfrm rot="5400000">
            <a:off x="5961660" y="2659264"/>
            <a:ext cx="0" cy="1392701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5" name="رابط مستقيم 9"/>
          <p:cNvCxnSpPr/>
          <p:nvPr/>
        </p:nvCxnSpPr>
        <p:spPr>
          <a:xfrm>
            <a:off x="1991552" y="2938807"/>
            <a:ext cx="0" cy="403415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رابط مستقيم 9"/>
          <p:cNvCxnSpPr/>
          <p:nvPr/>
        </p:nvCxnSpPr>
        <p:spPr>
          <a:xfrm rot="5400000">
            <a:off x="2674666" y="2655799"/>
            <a:ext cx="0" cy="1392701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718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 animBg="1"/>
      <p:bldP spid="20" grpId="0"/>
      <p:bldP spid="22" grpId="0" animBg="1"/>
      <p:bldP spid="23" grpId="0"/>
      <p:bldP spid="30" grpId="0" animBg="1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25239" y="-1"/>
            <a:ext cx="6839048" cy="313765"/>
          </a:xfrm>
          <a:prstGeom prst="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800000"/>
                </a:solidFill>
              </a:rPr>
              <a:t>FAMS Academic office 	</a:t>
            </a:r>
            <a:r>
              <a:rPr lang="ar-SA" sz="2000" b="1" dirty="0" smtClean="0">
                <a:solidFill>
                  <a:srgbClr val="800000"/>
                </a:solidFill>
              </a:rPr>
              <a:t>المكتب الاكاديمي</a:t>
            </a:r>
            <a:endParaRPr lang="en-US" sz="2000" b="1" dirty="0">
              <a:solidFill>
                <a:srgbClr val="800000"/>
              </a:solidFill>
            </a:endParaRPr>
          </a:p>
        </p:txBody>
      </p:sp>
      <p:pic>
        <p:nvPicPr>
          <p:cNvPr id="5" name="Picture 4" descr="Screen Shot 2016-01-25 at 10.52.0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844" y="492384"/>
            <a:ext cx="7363060" cy="63304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981923" y="442940"/>
            <a:ext cx="6114408" cy="678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30000"/>
              </a:lnSpc>
            </a:pPr>
            <a:r>
              <a:rPr lang="ar-SA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التأخير عن المحاضرات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 descr="Screen Shot 2016-01-25 at 11.05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6635359"/>
            <a:ext cx="8915400" cy="261132"/>
          </a:xfrm>
          <a:prstGeom prst="rect">
            <a:avLst/>
          </a:prstGeom>
        </p:spPr>
      </p:pic>
      <p:pic>
        <p:nvPicPr>
          <p:cNvPr id="11" name="Picture 10" descr="Screen Shot 2016-04-10 at 9.37.14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6" y="4085"/>
            <a:ext cx="1453656" cy="1038661"/>
          </a:xfrm>
          <a:prstGeom prst="rect">
            <a:avLst/>
          </a:prstGeom>
          <a:ln>
            <a:solidFill>
              <a:srgbClr val="800000"/>
            </a:solidFill>
          </a:ln>
        </p:spPr>
      </p:pic>
      <p:sp>
        <p:nvSpPr>
          <p:cNvPr id="47" name="Rectangle 6"/>
          <p:cNvSpPr/>
          <p:nvPr/>
        </p:nvSpPr>
        <p:spPr>
          <a:xfrm>
            <a:off x="1731548" y="492749"/>
            <a:ext cx="6114408" cy="604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30000"/>
              </a:lnSpc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Late attendance -Lecture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شكل بيضاوي 1"/>
          <p:cNvSpPr/>
          <p:nvPr/>
        </p:nvSpPr>
        <p:spPr>
          <a:xfrm>
            <a:off x="2981923" y="1922318"/>
            <a:ext cx="3241963" cy="2909455"/>
          </a:xfrm>
          <a:prstGeom prst="ellipse">
            <a:avLst/>
          </a:prstGeom>
          <a:ln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b="1" dirty="0">
              <a:solidFill>
                <a:srgbClr val="C00000"/>
              </a:solidFill>
            </a:endParaRPr>
          </a:p>
        </p:txBody>
      </p:sp>
      <p:cxnSp>
        <p:nvCxnSpPr>
          <p:cNvPr id="62" name="رابط مستقيم 9"/>
          <p:cNvCxnSpPr>
            <a:stCxn id="2" idx="0"/>
          </p:cNvCxnSpPr>
          <p:nvPr/>
        </p:nvCxnSpPr>
        <p:spPr>
          <a:xfrm flipH="1">
            <a:off x="4573139" y="1922318"/>
            <a:ext cx="29766" cy="1465118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flipV="1">
            <a:off x="4573139" y="1943100"/>
            <a:ext cx="404106" cy="1409859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مربع نص 26"/>
          <p:cNvSpPr txBox="1"/>
          <p:nvPr/>
        </p:nvSpPr>
        <p:spPr>
          <a:xfrm rot="560779">
            <a:off x="4200733" y="1312200"/>
            <a:ext cx="13296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5 min only</a:t>
            </a:r>
            <a:endParaRPr lang="ar-SA" sz="2000" b="1" dirty="0">
              <a:solidFill>
                <a:schemeClr val="accent2"/>
              </a:solidFill>
            </a:endParaRPr>
          </a:p>
        </p:txBody>
      </p:sp>
      <p:sp>
        <p:nvSpPr>
          <p:cNvPr id="67" name="مربع نص 66"/>
          <p:cNvSpPr txBox="1"/>
          <p:nvPr/>
        </p:nvSpPr>
        <p:spPr>
          <a:xfrm>
            <a:off x="3759182" y="3255875"/>
            <a:ext cx="184844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1 Hour lecture</a:t>
            </a:r>
            <a:endParaRPr lang="ar-SA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31" name="رابط كسهم مستقيم 30"/>
          <p:cNvCxnSpPr/>
          <p:nvPr/>
        </p:nvCxnSpPr>
        <p:spPr>
          <a:xfrm flipH="1">
            <a:off x="4788752" y="1668090"/>
            <a:ext cx="44305" cy="1989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50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7" grpId="0"/>
      <p:bldP spid="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25239" y="-1"/>
            <a:ext cx="6839048" cy="313765"/>
          </a:xfrm>
          <a:prstGeom prst="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800000"/>
                </a:solidFill>
              </a:rPr>
              <a:t>FAMS Academic office 	</a:t>
            </a:r>
            <a:r>
              <a:rPr lang="ar-SA" sz="2000" b="1" dirty="0" smtClean="0">
                <a:solidFill>
                  <a:srgbClr val="800000"/>
                </a:solidFill>
              </a:rPr>
              <a:t>المكتب الاكاديمي</a:t>
            </a:r>
            <a:endParaRPr lang="en-US" sz="2000" b="1" dirty="0">
              <a:solidFill>
                <a:srgbClr val="800000"/>
              </a:solidFill>
            </a:endParaRPr>
          </a:p>
        </p:txBody>
      </p:sp>
      <p:pic>
        <p:nvPicPr>
          <p:cNvPr id="5" name="Picture 4" descr="Screen Shot 2016-01-25 at 10.52.0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844" y="492384"/>
            <a:ext cx="7363060" cy="63304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981923" y="442940"/>
            <a:ext cx="6114408" cy="678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30000"/>
              </a:lnSpc>
            </a:pPr>
            <a:r>
              <a:rPr lang="ar-SA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التأخير عن الاختبارات 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 descr="Screen Shot 2016-01-25 at 11.05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6635359"/>
            <a:ext cx="8915400" cy="261132"/>
          </a:xfrm>
          <a:prstGeom prst="rect">
            <a:avLst/>
          </a:prstGeom>
        </p:spPr>
      </p:pic>
      <p:pic>
        <p:nvPicPr>
          <p:cNvPr id="11" name="Picture 10" descr="Screen Shot 2016-04-10 at 9.37.14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6" y="4085"/>
            <a:ext cx="1453656" cy="1038661"/>
          </a:xfrm>
          <a:prstGeom prst="rect">
            <a:avLst/>
          </a:prstGeom>
          <a:ln>
            <a:solidFill>
              <a:srgbClr val="800000"/>
            </a:solidFill>
          </a:ln>
        </p:spPr>
      </p:pic>
      <p:sp>
        <p:nvSpPr>
          <p:cNvPr id="47" name="Rectangle 6"/>
          <p:cNvSpPr/>
          <p:nvPr/>
        </p:nvSpPr>
        <p:spPr>
          <a:xfrm>
            <a:off x="1731548" y="492749"/>
            <a:ext cx="6114408" cy="604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30000"/>
              </a:lnSpc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Late attendance - Exam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شكل بيضاوي 1"/>
          <p:cNvSpPr/>
          <p:nvPr/>
        </p:nvSpPr>
        <p:spPr>
          <a:xfrm>
            <a:off x="2981923" y="1922318"/>
            <a:ext cx="3241963" cy="2909455"/>
          </a:xfrm>
          <a:prstGeom prst="ellipse">
            <a:avLst/>
          </a:prstGeom>
          <a:ln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67" name="مربع نص 66"/>
          <p:cNvSpPr txBox="1"/>
          <p:nvPr/>
        </p:nvSpPr>
        <p:spPr>
          <a:xfrm>
            <a:off x="2889162" y="2942412"/>
            <a:ext cx="184844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1 Hour </a:t>
            </a:r>
          </a:p>
          <a:p>
            <a:pPr algn="ctr"/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Exam</a:t>
            </a:r>
            <a:endParaRPr lang="ar-SA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4599444" y="1919014"/>
            <a:ext cx="1620982" cy="2909456"/>
          </a:xfrm>
          <a:custGeom>
            <a:avLst/>
            <a:gdLst>
              <a:gd name="connsiteX0" fmla="*/ 0 w 3241963"/>
              <a:gd name="connsiteY0" fmla="*/ 1454728 h 2909455"/>
              <a:gd name="connsiteX1" fmla="*/ 1620982 w 3241963"/>
              <a:gd name="connsiteY1" fmla="*/ 0 h 2909455"/>
              <a:gd name="connsiteX2" fmla="*/ 3241964 w 3241963"/>
              <a:gd name="connsiteY2" fmla="*/ 1454728 h 2909455"/>
              <a:gd name="connsiteX3" fmla="*/ 1620982 w 3241963"/>
              <a:gd name="connsiteY3" fmla="*/ 2909456 h 2909455"/>
              <a:gd name="connsiteX4" fmla="*/ 0 w 3241963"/>
              <a:gd name="connsiteY4" fmla="*/ 1454728 h 2909455"/>
              <a:gd name="connsiteX0" fmla="*/ 1537334 w 3158316"/>
              <a:gd name="connsiteY0" fmla="*/ 0 h 2909456"/>
              <a:gd name="connsiteX1" fmla="*/ 3158316 w 3158316"/>
              <a:gd name="connsiteY1" fmla="*/ 1454728 h 2909456"/>
              <a:gd name="connsiteX2" fmla="*/ 1537334 w 3158316"/>
              <a:gd name="connsiteY2" fmla="*/ 2909456 h 2909456"/>
              <a:gd name="connsiteX3" fmla="*/ 7792 w 3158316"/>
              <a:gd name="connsiteY3" fmla="*/ 1546168 h 2909456"/>
              <a:gd name="connsiteX0" fmla="*/ 0 w 1620982"/>
              <a:gd name="connsiteY0" fmla="*/ 0 h 2909456"/>
              <a:gd name="connsiteX1" fmla="*/ 1620982 w 1620982"/>
              <a:gd name="connsiteY1" fmla="*/ 1454728 h 2909456"/>
              <a:gd name="connsiteX2" fmla="*/ 0 w 1620982"/>
              <a:gd name="connsiteY2" fmla="*/ 2909456 h 2909456"/>
              <a:gd name="connsiteX0" fmla="*/ 0 w 1620982"/>
              <a:gd name="connsiteY0" fmla="*/ 0 h 2909456"/>
              <a:gd name="connsiteX1" fmla="*/ 1620982 w 1620982"/>
              <a:gd name="connsiteY1" fmla="*/ 1454728 h 2909456"/>
              <a:gd name="connsiteX2" fmla="*/ 0 w 1620982"/>
              <a:gd name="connsiteY2" fmla="*/ 2909456 h 2909456"/>
              <a:gd name="connsiteX3" fmla="*/ 0 w 1620982"/>
              <a:gd name="connsiteY3" fmla="*/ 0 h 2909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0982" h="2909456">
                <a:moveTo>
                  <a:pt x="0" y="0"/>
                </a:moveTo>
                <a:cubicBezTo>
                  <a:pt x="895244" y="0"/>
                  <a:pt x="1620982" y="651304"/>
                  <a:pt x="1620982" y="1454728"/>
                </a:cubicBezTo>
                <a:cubicBezTo>
                  <a:pt x="1620982" y="2258152"/>
                  <a:pt x="895244" y="2909456"/>
                  <a:pt x="0" y="2909456"/>
                </a:cubicBezTo>
                <a:lnTo>
                  <a:pt x="0" y="0"/>
                </a:lnTo>
                <a:close/>
              </a:path>
            </a:pathLst>
          </a:custGeom>
          <a:ln w="28575"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4678329" y="2950177"/>
            <a:ext cx="13296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/>
                </a:solidFill>
              </a:rPr>
              <a:t>Half the time</a:t>
            </a:r>
            <a:endParaRPr lang="ar-SA" sz="2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3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7" grpId="0"/>
      <p:bldP spid="18" grpId="0" animBg="1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25239" y="-1"/>
            <a:ext cx="6839048" cy="313765"/>
          </a:xfrm>
          <a:prstGeom prst="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800000"/>
                </a:solidFill>
              </a:rPr>
              <a:t>FAMS Academic office 	</a:t>
            </a:r>
            <a:r>
              <a:rPr lang="ar-SA" sz="2000" b="1" dirty="0" smtClean="0">
                <a:solidFill>
                  <a:srgbClr val="800000"/>
                </a:solidFill>
              </a:rPr>
              <a:t>المكتب الاكاديمي</a:t>
            </a:r>
            <a:endParaRPr lang="en-US" sz="2000" b="1" dirty="0">
              <a:solidFill>
                <a:srgbClr val="800000"/>
              </a:solidFill>
            </a:endParaRPr>
          </a:p>
        </p:txBody>
      </p:sp>
      <p:pic>
        <p:nvPicPr>
          <p:cNvPr id="5" name="Picture 4" descr="Screen Shot 2016-01-25 at 10.52.0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844" y="492384"/>
            <a:ext cx="7363060" cy="63304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981923" y="442940"/>
            <a:ext cx="6114408" cy="678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30000"/>
              </a:lnSpc>
            </a:pPr>
            <a:r>
              <a:rPr lang="ar-SA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قواعد الاختبارات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 descr="Screen Shot 2016-01-25 at 11.05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6635359"/>
            <a:ext cx="8915400" cy="261132"/>
          </a:xfrm>
          <a:prstGeom prst="rect">
            <a:avLst/>
          </a:prstGeom>
        </p:spPr>
      </p:pic>
      <p:pic>
        <p:nvPicPr>
          <p:cNvPr id="11" name="Picture 10" descr="Screen Shot 2016-04-10 at 9.37.14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6" y="4085"/>
            <a:ext cx="1453656" cy="1038661"/>
          </a:xfrm>
          <a:prstGeom prst="rect">
            <a:avLst/>
          </a:prstGeom>
          <a:ln>
            <a:solidFill>
              <a:srgbClr val="800000"/>
            </a:solidFill>
          </a:ln>
        </p:spPr>
      </p:pic>
      <p:sp>
        <p:nvSpPr>
          <p:cNvPr id="47" name="Rectangle 6"/>
          <p:cNvSpPr/>
          <p:nvPr/>
        </p:nvSpPr>
        <p:spPr>
          <a:xfrm>
            <a:off x="1731548" y="492749"/>
            <a:ext cx="6114408" cy="604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30000"/>
              </a:lnSpc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Exams regulations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ounded Rectangle 3"/>
          <p:cNvSpPr/>
          <p:nvPr/>
        </p:nvSpPr>
        <p:spPr>
          <a:xfrm>
            <a:off x="3446607" y="1255060"/>
            <a:ext cx="1738773" cy="52294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sz="2000" b="1" dirty="0" smtClean="0">
                <a:solidFill>
                  <a:schemeClr val="accent3">
                    <a:lumMod val="75000"/>
                  </a:schemeClr>
                </a:solidFill>
              </a:rPr>
              <a:t>مواعيد الاختبارات </a:t>
            </a:r>
            <a:endParaRPr lang="x-none" sz="2000" dirty="0">
              <a:solidFill>
                <a:schemeClr val="accent3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3" name="Rounded Rectangle 3"/>
          <p:cNvSpPr/>
          <p:nvPr/>
        </p:nvSpPr>
        <p:spPr>
          <a:xfrm>
            <a:off x="6159640" y="1986397"/>
            <a:ext cx="2103915" cy="63275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sz="2000" b="1" dirty="0" smtClean="0">
                <a:solidFill>
                  <a:schemeClr val="accent2"/>
                </a:solidFill>
              </a:rPr>
              <a:t>الموعد المحدد</a:t>
            </a:r>
          </a:p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en-US" sz="2000" b="1" dirty="0" smtClean="0">
                <a:solidFill>
                  <a:schemeClr val="accent2"/>
                </a:solidFill>
                <a:latin typeface="Times New Roman"/>
                <a:cs typeface="Times New Roman"/>
              </a:rPr>
              <a:t>Specified time</a:t>
            </a:r>
            <a:endParaRPr lang="x-none" sz="2000" dirty="0">
              <a:solidFill>
                <a:schemeClr val="accent2"/>
              </a:solidFill>
              <a:latin typeface="Times New Roman"/>
              <a:cs typeface="Times New Roman"/>
            </a:endParaRPr>
          </a:p>
        </p:txBody>
      </p:sp>
      <p:sp>
        <p:nvSpPr>
          <p:cNvPr id="14" name="Rounded Rectangle 3"/>
          <p:cNvSpPr/>
          <p:nvPr/>
        </p:nvSpPr>
        <p:spPr>
          <a:xfrm>
            <a:off x="3178996" y="1996788"/>
            <a:ext cx="2314307" cy="63275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الحضور قبل 15 دقيق</a:t>
            </a:r>
          </a:p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Be 15 min early</a:t>
            </a:r>
            <a:endParaRPr lang="x-none" sz="2000" dirty="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5" name="Rounded Rectangle 3"/>
          <p:cNvSpPr/>
          <p:nvPr/>
        </p:nvSpPr>
        <p:spPr>
          <a:xfrm>
            <a:off x="308268" y="1996793"/>
            <a:ext cx="2314307" cy="63275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sz="2000" b="1" dirty="0" smtClean="0">
                <a:solidFill>
                  <a:schemeClr val="accent6">
                    <a:lumMod val="50000"/>
                  </a:schemeClr>
                </a:solidFill>
              </a:rPr>
              <a:t>يمنع الدخول بعد مرور 5 دقائق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5min no entry</a:t>
            </a:r>
            <a:endParaRPr lang="x-none" sz="2000" dirty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6" name="رابط مستقيم 9"/>
          <p:cNvCxnSpPr/>
          <p:nvPr/>
        </p:nvCxnSpPr>
        <p:spPr>
          <a:xfrm>
            <a:off x="7224939" y="1519839"/>
            <a:ext cx="0" cy="44375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رابط مستقيم 9"/>
          <p:cNvCxnSpPr/>
          <p:nvPr/>
        </p:nvCxnSpPr>
        <p:spPr>
          <a:xfrm rot="5400000">
            <a:off x="6204898" y="506581"/>
            <a:ext cx="0" cy="203903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رابط مستقيم 9"/>
          <p:cNvCxnSpPr/>
          <p:nvPr/>
        </p:nvCxnSpPr>
        <p:spPr>
          <a:xfrm>
            <a:off x="4312021" y="1778979"/>
            <a:ext cx="0" cy="20701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رابط مستقيم 9"/>
          <p:cNvCxnSpPr/>
          <p:nvPr/>
        </p:nvCxnSpPr>
        <p:spPr>
          <a:xfrm rot="5400000">
            <a:off x="2419143" y="503116"/>
            <a:ext cx="0" cy="203903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رابط مستقيم 9"/>
          <p:cNvCxnSpPr/>
          <p:nvPr/>
        </p:nvCxnSpPr>
        <p:spPr>
          <a:xfrm>
            <a:off x="1399625" y="1519839"/>
            <a:ext cx="0" cy="44375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2" name="Rounded Rectangle 3"/>
          <p:cNvSpPr/>
          <p:nvPr/>
        </p:nvSpPr>
        <p:spPr>
          <a:xfrm>
            <a:off x="3438661" y="3294585"/>
            <a:ext cx="1738773" cy="522941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sz="2000" b="1" u="sng" dirty="0" smtClean="0">
                <a:solidFill>
                  <a:schemeClr val="accent2">
                    <a:lumMod val="75000"/>
                  </a:schemeClr>
                </a:solidFill>
              </a:rPr>
              <a:t>تعليمات مهمه</a:t>
            </a:r>
            <a:endParaRPr lang="x-none" sz="2000" u="sng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30" name="رابط مستقيم 9"/>
          <p:cNvCxnSpPr/>
          <p:nvPr/>
        </p:nvCxnSpPr>
        <p:spPr>
          <a:xfrm>
            <a:off x="7225462" y="3565749"/>
            <a:ext cx="0" cy="443757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رابط مستقيم 9"/>
          <p:cNvCxnSpPr/>
          <p:nvPr/>
        </p:nvCxnSpPr>
        <p:spPr>
          <a:xfrm rot="5400000">
            <a:off x="6205421" y="2552491"/>
            <a:ext cx="0" cy="2039036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رابط مستقيم 9"/>
          <p:cNvCxnSpPr/>
          <p:nvPr/>
        </p:nvCxnSpPr>
        <p:spPr>
          <a:xfrm>
            <a:off x="4312544" y="3824889"/>
            <a:ext cx="0" cy="207015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رابط مستقيم 9"/>
          <p:cNvCxnSpPr/>
          <p:nvPr/>
        </p:nvCxnSpPr>
        <p:spPr>
          <a:xfrm rot="5400000">
            <a:off x="2419666" y="2549026"/>
            <a:ext cx="0" cy="2039036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4" name="رابط مستقيم 9"/>
          <p:cNvCxnSpPr/>
          <p:nvPr/>
        </p:nvCxnSpPr>
        <p:spPr>
          <a:xfrm>
            <a:off x="1400148" y="3565749"/>
            <a:ext cx="0" cy="443757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5" name="Rounded Rectangle 3"/>
          <p:cNvSpPr/>
          <p:nvPr/>
        </p:nvSpPr>
        <p:spPr>
          <a:xfrm>
            <a:off x="6720850" y="4042576"/>
            <a:ext cx="981492" cy="522941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sz="2000" b="1" dirty="0" smtClean="0">
                <a:solidFill>
                  <a:schemeClr val="accent2"/>
                </a:solidFill>
              </a:rPr>
              <a:t>الغش</a:t>
            </a:r>
            <a:endParaRPr lang="x-none" sz="2000" dirty="0">
              <a:solidFill>
                <a:schemeClr val="accent2"/>
              </a:solidFill>
              <a:latin typeface="Times New Roman"/>
              <a:cs typeface="Times New Roman"/>
            </a:endParaRPr>
          </a:p>
        </p:txBody>
      </p:sp>
      <p:sp>
        <p:nvSpPr>
          <p:cNvPr id="36" name="Rounded Rectangle 3"/>
          <p:cNvSpPr/>
          <p:nvPr/>
        </p:nvSpPr>
        <p:spPr>
          <a:xfrm>
            <a:off x="524680" y="3990909"/>
            <a:ext cx="1738773" cy="522941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sz="2000" b="1" dirty="0" smtClean="0">
                <a:solidFill>
                  <a:schemeClr val="accent2"/>
                </a:solidFill>
              </a:rPr>
              <a:t>الشروع في الغش</a:t>
            </a:r>
            <a:endParaRPr lang="x-none" sz="2000" dirty="0">
              <a:solidFill>
                <a:schemeClr val="accent2"/>
              </a:solidFill>
              <a:latin typeface="Times New Roman"/>
              <a:cs typeface="Times New Roman"/>
            </a:endParaRPr>
          </a:p>
        </p:txBody>
      </p:sp>
      <p:sp>
        <p:nvSpPr>
          <p:cNvPr id="37" name="Rounded Rectangle 3"/>
          <p:cNvSpPr/>
          <p:nvPr/>
        </p:nvSpPr>
        <p:spPr>
          <a:xfrm>
            <a:off x="2907890" y="4039267"/>
            <a:ext cx="2800312" cy="522941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sz="2000" b="1" dirty="0" smtClean="0">
                <a:solidFill>
                  <a:schemeClr val="accent2"/>
                </a:solidFill>
              </a:rPr>
              <a:t>مخالفة قواعد اجراء الاختبار</a:t>
            </a:r>
            <a:endParaRPr lang="x-none" sz="2000" dirty="0">
              <a:solidFill>
                <a:schemeClr val="accent2"/>
              </a:solidFill>
              <a:latin typeface="Times New Roman"/>
              <a:cs typeface="Times New Roman"/>
            </a:endParaRPr>
          </a:p>
        </p:txBody>
      </p:sp>
      <p:cxnSp>
        <p:nvCxnSpPr>
          <p:cNvPr id="38" name="رابط مستقيم 9"/>
          <p:cNvCxnSpPr/>
          <p:nvPr/>
        </p:nvCxnSpPr>
        <p:spPr>
          <a:xfrm>
            <a:off x="7225985" y="4553886"/>
            <a:ext cx="0" cy="443757"/>
          </a:xfrm>
          <a:prstGeom prst="line">
            <a:avLst/>
          </a:prstGeom>
          <a:ln>
            <a:solidFill>
              <a:schemeClr val="accent2"/>
            </a:solidFill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9" name="رابط مستقيم 9"/>
          <p:cNvCxnSpPr/>
          <p:nvPr/>
        </p:nvCxnSpPr>
        <p:spPr>
          <a:xfrm rot="5400000">
            <a:off x="6205944" y="3966658"/>
            <a:ext cx="0" cy="2039036"/>
          </a:xfrm>
          <a:prstGeom prst="line">
            <a:avLst/>
          </a:prstGeom>
          <a:ln>
            <a:solidFill>
              <a:schemeClr val="accent2"/>
            </a:solidFill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0" name="رابط مستقيم 9"/>
          <p:cNvCxnSpPr/>
          <p:nvPr/>
        </p:nvCxnSpPr>
        <p:spPr>
          <a:xfrm>
            <a:off x="4313067" y="4574036"/>
            <a:ext cx="0" cy="207015"/>
          </a:xfrm>
          <a:prstGeom prst="line">
            <a:avLst/>
          </a:prstGeom>
          <a:ln>
            <a:solidFill>
              <a:schemeClr val="accent2"/>
            </a:solidFill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رابط مستقيم 9"/>
          <p:cNvCxnSpPr/>
          <p:nvPr/>
        </p:nvCxnSpPr>
        <p:spPr>
          <a:xfrm rot="5400000">
            <a:off x="2420189" y="3942411"/>
            <a:ext cx="0" cy="2039036"/>
          </a:xfrm>
          <a:prstGeom prst="line">
            <a:avLst/>
          </a:prstGeom>
          <a:ln>
            <a:solidFill>
              <a:schemeClr val="accent2"/>
            </a:solidFill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2" name="رابط مستقيم 9"/>
          <p:cNvCxnSpPr/>
          <p:nvPr/>
        </p:nvCxnSpPr>
        <p:spPr>
          <a:xfrm>
            <a:off x="1400671" y="4512321"/>
            <a:ext cx="0" cy="443757"/>
          </a:xfrm>
          <a:prstGeom prst="line">
            <a:avLst/>
          </a:prstGeom>
          <a:ln>
            <a:solidFill>
              <a:schemeClr val="accent2"/>
            </a:solidFill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3" name="Rounded Rectangle 3"/>
          <p:cNvSpPr/>
          <p:nvPr/>
        </p:nvSpPr>
        <p:spPr>
          <a:xfrm>
            <a:off x="3438659" y="4767994"/>
            <a:ext cx="1738773" cy="522941"/>
          </a:xfrm>
          <a:prstGeom prst="round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sz="2000" b="1" dirty="0" smtClean="0">
                <a:solidFill>
                  <a:schemeClr val="tx1"/>
                </a:solidFill>
              </a:rPr>
              <a:t>محضر غش</a:t>
            </a:r>
            <a:endParaRPr lang="x-none" sz="20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45" name="رابط مستقيم 9"/>
          <p:cNvCxnSpPr/>
          <p:nvPr/>
        </p:nvCxnSpPr>
        <p:spPr>
          <a:xfrm>
            <a:off x="4309602" y="5274070"/>
            <a:ext cx="0" cy="27553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6" name="Rounded Rectangle 3"/>
          <p:cNvSpPr/>
          <p:nvPr/>
        </p:nvSpPr>
        <p:spPr>
          <a:xfrm>
            <a:off x="3150891" y="5547791"/>
            <a:ext cx="2314307" cy="522941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sz="2000" b="1" dirty="0" smtClean="0">
                <a:solidFill>
                  <a:schemeClr val="tx1"/>
                </a:solidFill>
              </a:rPr>
              <a:t>لجنة التأديب بالجامعة</a:t>
            </a:r>
            <a:endParaRPr lang="x-none" sz="20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6476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22" grpId="0" animBg="1"/>
      <p:bldP spid="35" grpId="0" animBg="1"/>
      <p:bldP spid="36" grpId="0" animBg="1"/>
      <p:bldP spid="37" grpId="0" animBg="1"/>
      <p:bldP spid="43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25239" y="-1"/>
            <a:ext cx="6839048" cy="313765"/>
          </a:xfrm>
          <a:prstGeom prst="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800000"/>
                </a:solidFill>
              </a:rPr>
              <a:t>FAMS Academic office 	</a:t>
            </a:r>
            <a:r>
              <a:rPr lang="ar-SA" sz="2000" b="1" dirty="0" smtClean="0">
                <a:solidFill>
                  <a:srgbClr val="800000"/>
                </a:solidFill>
              </a:rPr>
              <a:t>المكتب الاكاديمي</a:t>
            </a:r>
            <a:endParaRPr lang="en-US" sz="2000" b="1" dirty="0">
              <a:solidFill>
                <a:srgbClr val="800000"/>
              </a:solidFill>
            </a:endParaRPr>
          </a:p>
        </p:txBody>
      </p:sp>
      <p:pic>
        <p:nvPicPr>
          <p:cNvPr id="5" name="Picture 4" descr="Screen Shot 2016-01-25 at 10.52.0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844" y="492384"/>
            <a:ext cx="7363060" cy="63304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981923" y="442940"/>
            <a:ext cx="6114408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30000"/>
              </a:lnSpc>
            </a:pPr>
            <a:r>
              <a:rPr lang="ar-SA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النجاح والرسوب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 descr="Screen Shot 2016-01-25 at 11.05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6635359"/>
            <a:ext cx="8915400" cy="261132"/>
          </a:xfrm>
          <a:prstGeom prst="rect">
            <a:avLst/>
          </a:prstGeom>
        </p:spPr>
      </p:pic>
      <p:pic>
        <p:nvPicPr>
          <p:cNvPr id="11" name="Picture 10" descr="Screen Shot 2016-04-10 at 9.37.14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6" y="4085"/>
            <a:ext cx="1453656" cy="1038661"/>
          </a:xfrm>
          <a:prstGeom prst="rect">
            <a:avLst/>
          </a:prstGeom>
          <a:ln>
            <a:solidFill>
              <a:srgbClr val="800000"/>
            </a:solidFill>
          </a:ln>
        </p:spPr>
      </p:pic>
      <p:sp>
        <p:nvSpPr>
          <p:cNvPr id="44" name="Rounded Rectangle 3"/>
          <p:cNvSpPr/>
          <p:nvPr/>
        </p:nvSpPr>
        <p:spPr>
          <a:xfrm>
            <a:off x="2915837" y="1255060"/>
            <a:ext cx="2800312" cy="52294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sz="2000" b="1" dirty="0" smtClean="0">
                <a:solidFill>
                  <a:schemeClr val="accent3">
                    <a:lumMod val="75000"/>
                  </a:schemeClr>
                </a:solidFill>
              </a:rPr>
              <a:t>درجة النجاح الأدنى </a:t>
            </a:r>
            <a:r>
              <a:rPr lang="ar-SA" sz="2000" b="1" dirty="0" smtClean="0">
                <a:solidFill>
                  <a:srgbClr val="FF0000"/>
                </a:solidFill>
              </a:rPr>
              <a:t>60</a:t>
            </a:r>
            <a:r>
              <a:rPr lang="ar-SA" sz="2000" b="1" dirty="0" smtClean="0">
                <a:solidFill>
                  <a:schemeClr val="accent3">
                    <a:lumMod val="75000"/>
                  </a:schemeClr>
                </a:solidFill>
              </a:rPr>
              <a:t> درجه</a:t>
            </a:r>
            <a:endParaRPr lang="x-none" sz="2000" dirty="0">
              <a:solidFill>
                <a:schemeClr val="accent3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48" name="رابط مستقيم 9"/>
          <p:cNvCxnSpPr/>
          <p:nvPr/>
        </p:nvCxnSpPr>
        <p:spPr>
          <a:xfrm>
            <a:off x="4312021" y="1764141"/>
            <a:ext cx="0" cy="714676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9" name="Rounded Rectangle 3"/>
          <p:cNvSpPr/>
          <p:nvPr/>
        </p:nvSpPr>
        <p:spPr>
          <a:xfrm>
            <a:off x="3817301" y="1951975"/>
            <a:ext cx="981492" cy="357176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sz="1600" b="1" dirty="0" smtClean="0">
                <a:solidFill>
                  <a:schemeClr val="accent2">
                    <a:lumMod val="75000"/>
                  </a:schemeClr>
                </a:solidFill>
              </a:rPr>
              <a:t>ما دون ذلك</a:t>
            </a:r>
            <a:endParaRPr lang="x-none" sz="16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50" name="Rounded Rectangle 3"/>
          <p:cNvSpPr/>
          <p:nvPr/>
        </p:nvSpPr>
        <p:spPr>
          <a:xfrm>
            <a:off x="3861915" y="2520778"/>
            <a:ext cx="892265" cy="52294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رسوب</a:t>
            </a:r>
            <a:endParaRPr lang="x-none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51" name="رابط مستقيم 9"/>
          <p:cNvCxnSpPr/>
          <p:nvPr/>
        </p:nvCxnSpPr>
        <p:spPr>
          <a:xfrm>
            <a:off x="4312021" y="3050623"/>
            <a:ext cx="0" cy="714676"/>
          </a:xfrm>
          <a:prstGeom prst="line">
            <a:avLst/>
          </a:prstGeom>
          <a:ln>
            <a:solidFill>
              <a:schemeClr val="accent2"/>
            </a:solidFill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2" name="Rounded Rectangle 3"/>
          <p:cNvSpPr/>
          <p:nvPr/>
        </p:nvSpPr>
        <p:spPr>
          <a:xfrm>
            <a:off x="2209819" y="3220598"/>
            <a:ext cx="4205991" cy="392894"/>
          </a:xfrm>
          <a:prstGeom prst="roundRect">
            <a:avLst/>
          </a:prstGeom>
          <a:ln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sz="1600" b="1" dirty="0" smtClean="0">
                <a:solidFill>
                  <a:schemeClr val="accent2">
                    <a:lumMod val="75000"/>
                  </a:schemeClr>
                </a:solidFill>
              </a:rPr>
              <a:t>الرسوب في اكثر من 50% من عدد الوحدات للسنه الدراسية</a:t>
            </a:r>
            <a:endParaRPr lang="x-none" sz="16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53" name="Rounded Rectangle 3"/>
          <p:cNvSpPr/>
          <p:nvPr/>
        </p:nvSpPr>
        <p:spPr>
          <a:xfrm>
            <a:off x="2812489" y="3784037"/>
            <a:ext cx="3080343" cy="52294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</a:rPr>
              <a:t>الدور الثاني – حد اعلى 60 درجه</a:t>
            </a:r>
            <a:endParaRPr lang="x-none" sz="2000" dirty="0">
              <a:solidFill>
                <a:schemeClr val="accent6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54" name="رابط مستقيم 9"/>
          <p:cNvCxnSpPr/>
          <p:nvPr/>
        </p:nvCxnSpPr>
        <p:spPr>
          <a:xfrm>
            <a:off x="7102849" y="3428282"/>
            <a:ext cx="0" cy="649705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5" name="Rounded Rectangle 3"/>
          <p:cNvSpPr/>
          <p:nvPr/>
        </p:nvSpPr>
        <p:spPr>
          <a:xfrm>
            <a:off x="6682909" y="3573239"/>
            <a:ext cx="811150" cy="357176"/>
          </a:xfrm>
          <a:prstGeom prst="roundRect">
            <a:avLst/>
          </a:prstGeom>
          <a:ln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chemeClr val="accent5">
                  <a:lumMod val="75000"/>
                </a:schemeClr>
              </a:buClr>
            </a:pPr>
            <a:r>
              <a:rPr lang="ar-SA" sz="1600" b="1" u="sng" dirty="0" smtClean="0">
                <a:solidFill>
                  <a:schemeClr val="accent2">
                    <a:lumMod val="75000"/>
                  </a:schemeClr>
                </a:solidFill>
              </a:rPr>
              <a:t>استثناء</a:t>
            </a:r>
            <a:endParaRPr lang="x-none" sz="1600" u="sng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56" name="رابط مستقيم 9"/>
          <p:cNvCxnSpPr/>
          <p:nvPr/>
        </p:nvCxnSpPr>
        <p:spPr>
          <a:xfrm rot="5400000">
            <a:off x="6489780" y="3489947"/>
            <a:ext cx="0" cy="1150993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7" name="رابط مستقيم 9"/>
          <p:cNvCxnSpPr/>
          <p:nvPr/>
        </p:nvCxnSpPr>
        <p:spPr>
          <a:xfrm rot="5400000">
            <a:off x="6761732" y="3050162"/>
            <a:ext cx="0" cy="71467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prstDash val="sysDot"/>
            <a:headEnd type="none" w="med" len="med"/>
            <a:tailEnd type="arrow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9" name="رابط مستقيم 9"/>
          <p:cNvCxnSpPr/>
          <p:nvPr/>
        </p:nvCxnSpPr>
        <p:spPr>
          <a:xfrm rot="5400000">
            <a:off x="1853761" y="3046697"/>
            <a:ext cx="0" cy="71467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0" name="رابط مستقيم 9"/>
          <p:cNvCxnSpPr/>
          <p:nvPr/>
        </p:nvCxnSpPr>
        <p:spPr>
          <a:xfrm>
            <a:off x="1496423" y="3385906"/>
            <a:ext cx="0" cy="649705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1" name="رابط مستقيم 9"/>
          <p:cNvCxnSpPr/>
          <p:nvPr/>
        </p:nvCxnSpPr>
        <p:spPr>
          <a:xfrm rot="5400000">
            <a:off x="2071919" y="3457909"/>
            <a:ext cx="0" cy="1150993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2" name="Rounded Rectangle 3"/>
          <p:cNvSpPr/>
          <p:nvPr/>
        </p:nvSpPr>
        <p:spPr>
          <a:xfrm>
            <a:off x="1610130" y="3858520"/>
            <a:ext cx="811150" cy="357176"/>
          </a:xfrm>
          <a:prstGeom prst="roundRect">
            <a:avLst/>
          </a:prstGeom>
          <a:ln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sz="1600" b="1" dirty="0" smtClean="0">
                <a:solidFill>
                  <a:schemeClr val="accent2">
                    <a:lumMod val="75000"/>
                  </a:schemeClr>
                </a:solidFill>
              </a:rPr>
              <a:t>يمنع</a:t>
            </a:r>
            <a:endParaRPr lang="x-none" sz="16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3" name="ضرب 2"/>
          <p:cNvSpPr/>
          <p:nvPr/>
        </p:nvSpPr>
        <p:spPr>
          <a:xfrm>
            <a:off x="2442090" y="3844682"/>
            <a:ext cx="359673" cy="363682"/>
          </a:xfrm>
          <a:prstGeom prst="mathMultiply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64" name="رابط مستقيم 9"/>
          <p:cNvCxnSpPr/>
          <p:nvPr/>
        </p:nvCxnSpPr>
        <p:spPr>
          <a:xfrm>
            <a:off x="4315994" y="4309195"/>
            <a:ext cx="0" cy="333401"/>
          </a:xfrm>
          <a:prstGeom prst="lin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65" name="Rounded Rectangle 3"/>
          <p:cNvSpPr/>
          <p:nvPr/>
        </p:nvSpPr>
        <p:spPr>
          <a:xfrm>
            <a:off x="3865888" y="4511509"/>
            <a:ext cx="892265" cy="52294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رسوب</a:t>
            </a:r>
            <a:endParaRPr lang="x-none" sz="2000" dirty="0">
              <a:solidFill>
                <a:schemeClr val="accent4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69" name="رابط مستقيم 9"/>
          <p:cNvCxnSpPr/>
          <p:nvPr/>
        </p:nvCxnSpPr>
        <p:spPr>
          <a:xfrm>
            <a:off x="1988447" y="4977343"/>
            <a:ext cx="0" cy="227717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70" name="Rounded Rectangle 3"/>
          <p:cNvSpPr/>
          <p:nvPr/>
        </p:nvSpPr>
        <p:spPr>
          <a:xfrm>
            <a:off x="5186946" y="5208157"/>
            <a:ext cx="2800312" cy="5752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b="1" dirty="0" smtClean="0">
                <a:solidFill>
                  <a:srgbClr val="C00000"/>
                </a:solidFill>
              </a:rPr>
              <a:t>تحمل مقررات الرسوب الى السنه الدراسية التالية</a:t>
            </a:r>
            <a:endParaRPr lang="x-none" dirty="0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sp>
        <p:nvSpPr>
          <p:cNvPr id="71" name="Rounded Rectangle 3"/>
          <p:cNvSpPr/>
          <p:nvPr/>
        </p:nvSpPr>
        <p:spPr>
          <a:xfrm>
            <a:off x="588291" y="5199695"/>
            <a:ext cx="2800312" cy="5752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Clr>
                <a:schemeClr val="accent5">
                  <a:lumMod val="75000"/>
                </a:schemeClr>
              </a:buClr>
            </a:pPr>
            <a:r>
              <a:rPr lang="ar-SA" sz="2000" b="1" dirty="0" smtClean="0">
                <a:solidFill>
                  <a:srgbClr val="C00000"/>
                </a:solidFill>
              </a:rPr>
              <a:t>إعادة السنه الدراسية في مقررات الرسوب </a:t>
            </a:r>
            <a:endParaRPr lang="x-none" sz="2000" dirty="0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cxnSp>
        <p:nvCxnSpPr>
          <p:cNvPr id="72" name="رابط مستقيم 9"/>
          <p:cNvCxnSpPr/>
          <p:nvPr/>
        </p:nvCxnSpPr>
        <p:spPr>
          <a:xfrm>
            <a:off x="6581389" y="4987734"/>
            <a:ext cx="0" cy="227717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75" name="Rounded Rectangle 3"/>
          <p:cNvSpPr/>
          <p:nvPr/>
        </p:nvSpPr>
        <p:spPr>
          <a:xfrm>
            <a:off x="5608080" y="4589051"/>
            <a:ext cx="1912650" cy="392894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chemeClr val="accent5">
                  <a:lumMod val="75000"/>
                </a:schemeClr>
              </a:buClr>
            </a:pPr>
            <a:r>
              <a:rPr lang="ar-SA" sz="1600" b="1" dirty="0" smtClean="0">
                <a:solidFill>
                  <a:schemeClr val="accent2">
                    <a:lumMod val="75000"/>
                  </a:schemeClr>
                </a:solidFill>
              </a:rPr>
              <a:t>اقل من 3 وحدات </a:t>
            </a:r>
            <a:r>
              <a:rPr lang="ar-SA" sz="1600" b="1" dirty="0" err="1" smtClean="0">
                <a:solidFill>
                  <a:schemeClr val="accent2">
                    <a:lumMod val="75000"/>
                  </a:schemeClr>
                </a:solidFill>
              </a:rPr>
              <a:t>دراسيه</a:t>
            </a:r>
            <a:endParaRPr lang="x-none" sz="16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76" name="رابط مستقيم 9"/>
          <p:cNvCxnSpPr/>
          <p:nvPr/>
        </p:nvCxnSpPr>
        <p:spPr>
          <a:xfrm rot="5400000">
            <a:off x="5180794" y="4332224"/>
            <a:ext cx="0" cy="86475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80" name="رابط مستقيم 9"/>
          <p:cNvCxnSpPr/>
          <p:nvPr/>
        </p:nvCxnSpPr>
        <p:spPr>
          <a:xfrm rot="5400000">
            <a:off x="3431656" y="4334323"/>
            <a:ext cx="0" cy="86475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81" name="Rounded Rectangle 3"/>
          <p:cNvSpPr/>
          <p:nvPr/>
        </p:nvSpPr>
        <p:spPr>
          <a:xfrm>
            <a:off x="987136" y="4585586"/>
            <a:ext cx="1999694" cy="392894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chemeClr val="accent5">
                  <a:lumMod val="75000"/>
                </a:schemeClr>
              </a:buClr>
            </a:pPr>
            <a:r>
              <a:rPr lang="ar-SA" sz="1600" b="1" u="sng" dirty="0" smtClean="0">
                <a:solidFill>
                  <a:schemeClr val="accent2">
                    <a:lumMod val="75000"/>
                  </a:schemeClr>
                </a:solidFill>
              </a:rPr>
              <a:t>اكثر من 3 وحدات </a:t>
            </a:r>
            <a:r>
              <a:rPr lang="ar-SA" sz="1600" b="1" u="sng" dirty="0" err="1" smtClean="0">
                <a:solidFill>
                  <a:schemeClr val="accent2">
                    <a:lumMod val="75000"/>
                  </a:schemeClr>
                </a:solidFill>
              </a:rPr>
              <a:t>دراسيه</a:t>
            </a:r>
            <a:endParaRPr lang="x-none" sz="1600" u="sng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033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9" grpId="0" animBg="1"/>
      <p:bldP spid="50" grpId="0" animBg="1"/>
      <p:bldP spid="52" grpId="0" animBg="1"/>
      <p:bldP spid="53" grpId="0" animBg="1"/>
      <p:bldP spid="55" grpId="0" animBg="1"/>
      <p:bldP spid="62" grpId="0" animBg="1"/>
      <p:bldP spid="3" grpId="0" animBg="1"/>
      <p:bldP spid="65" grpId="0" animBg="1"/>
      <p:bldP spid="70" grpId="0" animBg="1"/>
      <p:bldP spid="71" grpId="0" animBg="1"/>
      <p:bldP spid="75" grpId="0" animBg="1"/>
      <p:bldP spid="8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25239" y="-1"/>
            <a:ext cx="6839048" cy="313765"/>
          </a:xfrm>
          <a:prstGeom prst="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800000"/>
                </a:solidFill>
              </a:rPr>
              <a:t>FAMS Academic office 	</a:t>
            </a:r>
            <a:r>
              <a:rPr lang="ar-SA" sz="2000" b="1" dirty="0" smtClean="0">
                <a:solidFill>
                  <a:srgbClr val="800000"/>
                </a:solidFill>
              </a:rPr>
              <a:t>المكتب الاكاديمي</a:t>
            </a:r>
            <a:endParaRPr lang="en-US" sz="2000" b="1" dirty="0">
              <a:solidFill>
                <a:srgbClr val="800000"/>
              </a:solidFill>
            </a:endParaRPr>
          </a:p>
        </p:txBody>
      </p:sp>
      <p:pic>
        <p:nvPicPr>
          <p:cNvPr id="5" name="Picture 4" descr="Screen Shot 2016-01-25 at 10.52.0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844" y="492384"/>
            <a:ext cx="7363060" cy="63304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981923" y="442940"/>
            <a:ext cx="6114408" cy="678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30000"/>
              </a:lnSpc>
            </a:pPr>
            <a:r>
              <a:rPr lang="ar-SA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الفصل من الكلية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 descr="Screen Shot 2016-01-25 at 11.05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6635359"/>
            <a:ext cx="8915400" cy="261132"/>
          </a:xfrm>
          <a:prstGeom prst="rect">
            <a:avLst/>
          </a:prstGeom>
        </p:spPr>
      </p:pic>
      <p:pic>
        <p:nvPicPr>
          <p:cNvPr id="11" name="Picture 10" descr="Screen Shot 2016-04-10 at 9.37.14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6" y="4085"/>
            <a:ext cx="1453656" cy="1038661"/>
          </a:xfrm>
          <a:prstGeom prst="rect">
            <a:avLst/>
          </a:prstGeom>
          <a:ln>
            <a:solidFill>
              <a:srgbClr val="800000"/>
            </a:solidFill>
          </a:ln>
        </p:spPr>
      </p:pic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249382" y="1426880"/>
            <a:ext cx="8775089" cy="5286872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  <a:buClr>
                <a:schemeClr val="accent3">
                  <a:lumMod val="75000"/>
                </a:schemeClr>
              </a:buClr>
              <a:buSzPct val="50000"/>
              <a:buFont typeface="Wingdings" panose="05000000000000000000" pitchFamily="2" charset="2"/>
              <a:buChar char="q"/>
            </a:pPr>
            <a:r>
              <a:rPr lang="ar-SA" sz="2400" dirty="0" smtClean="0"/>
              <a:t>البقاء في مستوى واحد سنتين دراسيتين متتاليتين ولم يجز له الانتقال الى المستوى التالي.</a:t>
            </a:r>
            <a:endParaRPr lang="ar-SA" sz="2400" dirty="0"/>
          </a:p>
          <a:p>
            <a:pPr algn="r" rtl="1">
              <a:lnSpc>
                <a:spcPct val="200000"/>
              </a:lnSpc>
              <a:buClr>
                <a:schemeClr val="accent3">
                  <a:lumMod val="75000"/>
                </a:schemeClr>
              </a:buClr>
              <a:buSzPct val="50000"/>
              <a:buFont typeface="Wingdings" panose="05000000000000000000" pitchFamily="2" charset="2"/>
              <a:buChar char="q"/>
            </a:pPr>
            <a:r>
              <a:rPr lang="ar-SA" sz="2400" dirty="0" smtClean="0"/>
              <a:t>الحصول على ثلاث إنذارات متتالية لانخفاض المعدل التراكمي عن 1من 4.</a:t>
            </a:r>
          </a:p>
          <a:p>
            <a:pPr algn="r" rtl="1">
              <a:lnSpc>
                <a:spcPct val="200000"/>
              </a:lnSpc>
              <a:buClr>
                <a:schemeClr val="accent3">
                  <a:lumMod val="75000"/>
                </a:schemeClr>
              </a:buClr>
              <a:buSzPct val="50000"/>
              <a:buFont typeface="Wingdings" panose="05000000000000000000" pitchFamily="2" charset="2"/>
              <a:buChar char="q"/>
            </a:pPr>
            <a:r>
              <a:rPr lang="ar-SA" sz="2400" dirty="0" smtClean="0"/>
              <a:t>اذا لم ينه الطالب متطلبات التخرج خلال مده أقصاها سبع سنوات ونصف.</a:t>
            </a:r>
            <a:endParaRPr lang="ar-SA" sz="2400" dirty="0"/>
          </a:p>
          <a:p>
            <a:pPr algn="r" rtl="1">
              <a:buClr>
                <a:schemeClr val="accent3">
                  <a:lumMod val="75000"/>
                </a:schemeClr>
              </a:buClr>
              <a:buSzPct val="50000"/>
              <a:buFont typeface="Wingdings" panose="05000000000000000000" pitchFamily="2" charset="2"/>
              <a:buChar char="q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05174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25239" y="-1"/>
            <a:ext cx="6839048" cy="313765"/>
          </a:xfrm>
          <a:prstGeom prst="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800000"/>
                </a:solidFill>
              </a:rPr>
              <a:t>FAMS Academic office	</a:t>
            </a:r>
            <a:r>
              <a:rPr lang="ar-SA" sz="2000" b="1" dirty="0" smtClean="0">
                <a:solidFill>
                  <a:srgbClr val="800000"/>
                </a:solidFill>
              </a:rPr>
              <a:t> المكتب الاكاديمي </a:t>
            </a:r>
            <a:endParaRPr lang="en-US" sz="2000" b="1" dirty="0">
              <a:solidFill>
                <a:srgbClr val="800000"/>
              </a:solidFill>
            </a:endParaRPr>
          </a:p>
        </p:txBody>
      </p:sp>
      <p:pic>
        <p:nvPicPr>
          <p:cNvPr id="5" name="Picture 4" descr="Screen Shot 2016-01-25 at 10.52.0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844" y="492384"/>
            <a:ext cx="7363060" cy="63304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981923" y="442940"/>
            <a:ext cx="6114408" cy="678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30000"/>
              </a:lnSpc>
            </a:pPr>
            <a:r>
              <a:rPr lang="ar-SA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الهيكل الاداري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 descr="Screen Shot 2016-01-25 at 11.05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6635359"/>
            <a:ext cx="8915400" cy="261132"/>
          </a:xfrm>
          <a:prstGeom prst="rect">
            <a:avLst/>
          </a:prstGeom>
        </p:spPr>
      </p:pic>
      <p:pic>
        <p:nvPicPr>
          <p:cNvPr id="11" name="Picture 10" descr="Screen Shot 2016-04-10 at 9.37.14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6" y="4085"/>
            <a:ext cx="1453656" cy="1038661"/>
          </a:xfrm>
          <a:prstGeom prst="rect">
            <a:avLst/>
          </a:prstGeom>
          <a:ln>
            <a:solidFill>
              <a:srgbClr val="800000"/>
            </a:solidFill>
          </a:ln>
        </p:spPr>
      </p:pic>
      <p:pic>
        <p:nvPicPr>
          <p:cNvPr id="6" name="Picture 5" descr="Screen Shot 2016-05-23 at 1.13.09 A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028" y="2039501"/>
            <a:ext cx="661507" cy="817767"/>
          </a:xfrm>
          <a:prstGeom prst="rect">
            <a:avLst/>
          </a:prstGeom>
        </p:spPr>
      </p:pic>
      <p:pic>
        <p:nvPicPr>
          <p:cNvPr id="12" name="Picture 11" descr="Screen Shot 2016-05-23 at 1.12.55 A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2163" y="2632111"/>
            <a:ext cx="608025" cy="740870"/>
          </a:xfrm>
          <a:prstGeom prst="rect">
            <a:avLst/>
          </a:prstGeom>
        </p:spPr>
      </p:pic>
      <p:pic>
        <p:nvPicPr>
          <p:cNvPr id="13" name="Picture 12" descr="Screen Shot 2016-05-23 at 1.12.41 AM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860" y="2972194"/>
            <a:ext cx="640897" cy="790072"/>
          </a:xfrm>
          <a:prstGeom prst="rect">
            <a:avLst/>
          </a:prstGeom>
        </p:spPr>
      </p:pic>
      <p:pic>
        <p:nvPicPr>
          <p:cNvPr id="14" name="Picture 13" descr="Screen Shot 2016-05-23 at 1.11.59 AM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849" y="2363702"/>
            <a:ext cx="685523" cy="797991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6101265" y="1944931"/>
            <a:ext cx="2384040" cy="2013491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رابط مستقيم 9"/>
          <p:cNvCxnSpPr/>
          <p:nvPr/>
        </p:nvCxnSpPr>
        <p:spPr>
          <a:xfrm rot="5400000">
            <a:off x="5751879" y="2614860"/>
            <a:ext cx="0" cy="714669"/>
          </a:xfrm>
          <a:prstGeom prst="line">
            <a:avLst/>
          </a:prstGeom>
          <a:ln>
            <a:prstDash val="sysDash"/>
            <a:headEnd type="non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7" name="Picture 16" descr="Screen Shot 2016-05-23 at 1.11.39 AM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215" y="2212340"/>
            <a:ext cx="1201203" cy="1501504"/>
          </a:xfrm>
          <a:prstGeom prst="rect">
            <a:avLst/>
          </a:prstGeom>
        </p:spPr>
      </p:pic>
      <p:cxnSp>
        <p:nvCxnSpPr>
          <p:cNvPr id="20" name="رابط مستقيم 9"/>
          <p:cNvCxnSpPr/>
          <p:nvPr/>
        </p:nvCxnSpPr>
        <p:spPr>
          <a:xfrm rot="5400000">
            <a:off x="3063133" y="2262340"/>
            <a:ext cx="0" cy="1392689"/>
          </a:xfrm>
          <a:prstGeom prst="line">
            <a:avLst/>
          </a:prstGeom>
          <a:ln>
            <a:prstDash val="sysDash"/>
            <a:headEnd type="non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1" name="Picture 20" descr="Screen Shot 2016-05-23 at 1.12.11 AM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10" y="2228211"/>
            <a:ext cx="1227840" cy="1428656"/>
          </a:xfrm>
          <a:prstGeom prst="rect">
            <a:avLst/>
          </a:prstGeom>
        </p:spPr>
      </p:pic>
      <p:sp>
        <p:nvSpPr>
          <p:cNvPr id="22" name="مستطيل مستدير الزوايا 58"/>
          <p:cNvSpPr/>
          <p:nvPr/>
        </p:nvSpPr>
        <p:spPr>
          <a:xfrm>
            <a:off x="889361" y="1651129"/>
            <a:ext cx="1531749" cy="506423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Vice dean of Academic Affair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Rectangle 6"/>
          <p:cNvSpPr/>
          <p:nvPr/>
        </p:nvSpPr>
        <p:spPr>
          <a:xfrm>
            <a:off x="1731548" y="492749"/>
            <a:ext cx="6114408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30000"/>
              </a:lnSpc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Academic Suggestion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مستطيل مستدير الزوايا 58"/>
          <p:cNvSpPr/>
          <p:nvPr/>
        </p:nvSpPr>
        <p:spPr>
          <a:xfrm>
            <a:off x="3700941" y="1651128"/>
            <a:ext cx="1531749" cy="506423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Head of Department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Rounded Rectangle 3"/>
          <p:cNvSpPr/>
          <p:nvPr/>
        </p:nvSpPr>
        <p:spPr>
          <a:xfrm>
            <a:off x="2720885" y="2748726"/>
            <a:ext cx="670372" cy="392894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chemeClr val="accent5">
                  <a:lumMod val="75000"/>
                </a:schemeClr>
              </a:buClr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Not solved</a:t>
            </a:r>
            <a:endParaRPr lang="x-none" sz="12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pic>
        <p:nvPicPr>
          <p:cNvPr id="31" name="Picture 20" descr="Screen Shot 2016-05-23 at 1.12.11 AM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51" y="4431785"/>
            <a:ext cx="1227840" cy="1428656"/>
          </a:xfrm>
          <a:prstGeom prst="rect">
            <a:avLst/>
          </a:prstGeom>
        </p:spPr>
      </p:pic>
      <p:sp>
        <p:nvSpPr>
          <p:cNvPr id="32" name="مستطيل مستدير الزوايا 58"/>
          <p:cNvSpPr/>
          <p:nvPr/>
        </p:nvSpPr>
        <p:spPr>
          <a:xfrm>
            <a:off x="1654653" y="5784115"/>
            <a:ext cx="2713587" cy="612772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Dean of Faculty of Applied Medical Sciences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3" name="رابط مستقيم 9"/>
          <p:cNvCxnSpPr/>
          <p:nvPr/>
        </p:nvCxnSpPr>
        <p:spPr>
          <a:xfrm rot="5400000">
            <a:off x="2973847" y="2465746"/>
            <a:ext cx="0" cy="2985353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4" name="رابط مستقيم 9"/>
          <p:cNvCxnSpPr/>
          <p:nvPr/>
        </p:nvCxnSpPr>
        <p:spPr>
          <a:xfrm>
            <a:off x="1481170" y="3654476"/>
            <a:ext cx="0" cy="303092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رابط مستقيم 9"/>
          <p:cNvCxnSpPr/>
          <p:nvPr/>
        </p:nvCxnSpPr>
        <p:spPr>
          <a:xfrm>
            <a:off x="4477231" y="3661889"/>
            <a:ext cx="0" cy="303092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رابط مستقيم 9"/>
          <p:cNvCxnSpPr/>
          <p:nvPr/>
        </p:nvCxnSpPr>
        <p:spPr>
          <a:xfrm>
            <a:off x="2981923" y="3958423"/>
            <a:ext cx="0" cy="303092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7" name="Rounded Rectangle 3"/>
          <p:cNvSpPr/>
          <p:nvPr/>
        </p:nvSpPr>
        <p:spPr>
          <a:xfrm>
            <a:off x="1696416" y="3730935"/>
            <a:ext cx="670372" cy="392894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chemeClr val="accent5">
                  <a:lumMod val="75000"/>
                </a:schemeClr>
              </a:buClr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Not solved</a:t>
            </a:r>
            <a:endParaRPr lang="x-none" sz="12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179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9" grpId="0" animBg="1"/>
      <p:bldP spid="30" grpId="0" animBg="1"/>
      <p:bldP spid="32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25239" y="-1"/>
            <a:ext cx="6839048" cy="313765"/>
          </a:xfrm>
          <a:prstGeom prst="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800000"/>
                </a:solidFill>
              </a:rPr>
              <a:t>FAMS Academic office 	</a:t>
            </a:r>
            <a:r>
              <a:rPr lang="ar-SA" sz="2000" b="1" dirty="0" smtClean="0">
                <a:solidFill>
                  <a:srgbClr val="800000"/>
                </a:solidFill>
              </a:rPr>
              <a:t>المكتب الاكاديمي</a:t>
            </a:r>
            <a:endParaRPr lang="en-US" sz="2000" b="1" dirty="0">
              <a:solidFill>
                <a:srgbClr val="800000"/>
              </a:solidFill>
            </a:endParaRPr>
          </a:p>
        </p:txBody>
      </p:sp>
      <p:pic>
        <p:nvPicPr>
          <p:cNvPr id="5" name="Picture 4" descr="Screen Shot 2016-01-25 at 10.52.0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844" y="492384"/>
            <a:ext cx="7363060" cy="63304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981923" y="442940"/>
            <a:ext cx="6114408" cy="678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30000"/>
              </a:lnSpc>
            </a:pPr>
            <a:r>
              <a:rPr lang="ar-SA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المكتب الاكاديمي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 descr="Screen Shot 2016-01-25 at 11.05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6635359"/>
            <a:ext cx="8915400" cy="261132"/>
          </a:xfrm>
          <a:prstGeom prst="rect">
            <a:avLst/>
          </a:prstGeom>
        </p:spPr>
      </p:pic>
      <p:pic>
        <p:nvPicPr>
          <p:cNvPr id="11" name="Picture 10" descr="Screen Shot 2016-04-10 at 9.37.14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6" y="4085"/>
            <a:ext cx="1453656" cy="1038661"/>
          </a:xfrm>
          <a:prstGeom prst="rect">
            <a:avLst/>
          </a:prstGeom>
          <a:ln>
            <a:solidFill>
              <a:srgbClr val="800000"/>
            </a:solidFill>
          </a:ln>
        </p:spPr>
      </p:pic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249382" y="1426880"/>
            <a:ext cx="8775089" cy="5286872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  <a:buClr>
                <a:schemeClr val="accent3">
                  <a:lumMod val="75000"/>
                </a:schemeClr>
              </a:buClr>
              <a:buSzPct val="50000"/>
              <a:buFont typeface="Wingdings" panose="05000000000000000000" pitchFamily="2" charset="2"/>
              <a:buChar char="q"/>
            </a:pPr>
            <a:r>
              <a:rPr lang="ar-SA" sz="2400" dirty="0" smtClean="0"/>
              <a:t>وكيل الكلية للشؤون الأكاديمية – د أيمن الصائغ</a:t>
            </a:r>
          </a:p>
          <a:p>
            <a:pPr algn="r" rtl="1">
              <a:buClr>
                <a:schemeClr val="accent3">
                  <a:lumMod val="75000"/>
                </a:schemeClr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2400" dirty="0" smtClean="0"/>
              <a:t>Email: aasaegh@uqu.edu.sa</a:t>
            </a:r>
            <a:endParaRPr lang="en-US" sz="2400" dirty="0"/>
          </a:p>
          <a:p>
            <a:pPr algn="r" rtl="1">
              <a:buClr>
                <a:schemeClr val="accent3">
                  <a:lumMod val="75000"/>
                </a:schemeClr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2400" dirty="0" smtClean="0"/>
              <a:t>Tel: 01255021000/ Extension: 4241</a:t>
            </a:r>
            <a:endParaRPr lang="ar-SA" sz="2400" dirty="0" smtClean="0"/>
          </a:p>
          <a:p>
            <a:pPr algn="r" rtl="1">
              <a:buClr>
                <a:schemeClr val="accent3">
                  <a:lumMod val="75000"/>
                </a:schemeClr>
              </a:buClr>
              <a:buSzPct val="50000"/>
              <a:buFont typeface="Wingdings" panose="05000000000000000000" pitchFamily="2" charset="2"/>
              <a:buChar char="q"/>
            </a:pPr>
            <a:endParaRPr lang="ar-SA" sz="2400" dirty="0"/>
          </a:p>
          <a:p>
            <a:pPr algn="r" rtl="1">
              <a:buClr>
                <a:schemeClr val="accent3">
                  <a:lumMod val="75000"/>
                </a:schemeClr>
              </a:buClr>
              <a:buSzPct val="50000"/>
              <a:buFont typeface="Wingdings" panose="05000000000000000000" pitchFamily="2" charset="2"/>
              <a:buChar char="q"/>
            </a:pPr>
            <a:endParaRPr lang="ar-SA" sz="2400" dirty="0" smtClean="0"/>
          </a:p>
          <a:p>
            <a:pPr algn="r" rtl="1">
              <a:buClr>
                <a:schemeClr val="accent3">
                  <a:lumMod val="75000"/>
                </a:schemeClr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2400" dirty="0">
                <a:hlinkClick r:id="rId6"/>
              </a:rPr>
              <a:t>https://</a:t>
            </a:r>
            <a:r>
              <a:rPr lang="en-US" sz="2400" dirty="0" smtClean="0">
                <a:hlinkClick r:id="rId6"/>
              </a:rPr>
              <a:t>uqu.edu.sa/fameds</a:t>
            </a:r>
            <a:endParaRPr lang="ar-SA" sz="2400" smtClean="0"/>
          </a:p>
          <a:p>
            <a:pPr algn="r" rtl="1">
              <a:buClr>
                <a:schemeClr val="accent3">
                  <a:lumMod val="75000"/>
                </a:schemeClr>
              </a:buClr>
              <a:buSzPct val="50000"/>
              <a:buFont typeface="Wingdings" panose="05000000000000000000" pitchFamily="2" charset="2"/>
              <a:buChar char="q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00294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</TotalTime>
  <Words>336</Words>
  <Application>Microsoft Office PowerPoint</Application>
  <PresentationFormat>عرض على الشاشة (3:4)‏</PresentationFormat>
  <Paragraphs>93</Paragraphs>
  <Slides>9</Slides>
  <Notes>9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University of Nottingham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Aiman Alsaegh</dc:creator>
  <cp:lastModifiedBy>mohamed khereldeen</cp:lastModifiedBy>
  <cp:revision>77</cp:revision>
  <dcterms:created xsi:type="dcterms:W3CDTF">2016-04-10T17:51:46Z</dcterms:created>
  <dcterms:modified xsi:type="dcterms:W3CDTF">2016-10-24T10:14:12Z</dcterms:modified>
</cp:coreProperties>
</file>